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6" r:id="rId18"/>
    <p:sldId id="273" r:id="rId19"/>
    <p:sldId id="274" r:id="rId20"/>
    <p:sldId id="275" r:id="rId21"/>
    <p:sldId id="277" r:id="rId22"/>
    <p:sldId id="279" r:id="rId23"/>
    <p:sldId id="280" r:id="rId24"/>
    <p:sldId id="281" r:id="rId25"/>
    <p:sldId id="282" r:id="rId26"/>
    <p:sldId id="284" r:id="rId27"/>
    <p:sldId id="283" r:id="rId28"/>
    <p:sldId id="285" r:id="rId29"/>
    <p:sldId id="286" r:id="rId30"/>
    <p:sldId id="278" r:id="rId31"/>
    <p:sldId id="287" r:id="rId32"/>
    <p:sldId id="289" r:id="rId33"/>
    <p:sldId id="290" r:id="rId34"/>
    <p:sldId id="288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8" r:id="rId72"/>
    <p:sldId id="327" r:id="rId73"/>
    <p:sldId id="329" r:id="rId74"/>
    <p:sldId id="330" r:id="rId75"/>
    <p:sldId id="331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36F143-46DF-44E8-9914-40B1F741E609}" v="38" dt="2022-04-19T07:29:58.8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6057" autoAdjust="0"/>
  </p:normalViewPr>
  <p:slideViewPr>
    <p:cSldViewPr snapToGrid="0">
      <p:cViewPr>
        <p:scale>
          <a:sx n="77" d="100"/>
          <a:sy n="77" d="100"/>
        </p:scale>
        <p:origin x="106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109EA-B79A-4EC5-8E34-C97726AA9E41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96FA8E-B185-4277-B5B6-1532CA94D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880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hey folks so let's talk about the cost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of JavaScript's building interactive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experiences on the web today usually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involves sending an amount of JavaScript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down to your users often too much of it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so today we're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gonna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talk about why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javascript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has got such a high cost and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 few things that you can do to work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around that and still give your users 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really good experience so as was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Mentioned.</a:t>
            </a: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 have opportunity to work on performance topic.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 spend a lot of time reading on web performance and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more frequently you know things that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they can do to improve the size of their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JavaScript bundle.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From this talk today there's two things that I'd like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you to remember the first is that small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JavaScript bundles can improve your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download speeds they can lower memory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usage and they can reduce CPU costs this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is going to be particularly important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around mobile memory costs come into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play when we think about the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uncompressed size of scripts that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scripts the last be stored in memory the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second thing that I'd like you to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remember is that </a:t>
            </a:r>
            <a:r>
              <a:rPr lang="en-US" sz="1800" b="1" dirty="0">
                <a:effectLst/>
                <a:latin typeface="Microsoft JhengHei Light" panose="020B0304030504040204" pitchFamily="34" charset="-120"/>
              </a:rPr>
              <a:t>post download executing</a:t>
            </a: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JavaScript is now the most dominant cost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and so it's important to keep that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minimal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14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let's dig into this data a little bit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more here's a charting of the highest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selling phones globally from last year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what you'll see in here are phones like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you know the iPhone 8 the iPhone X but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there's also a lot of Android devices in</a:t>
            </a:r>
            <a:r>
              <a:rPr lang="vi-VN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 here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vi-VN" sz="1800" i="1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Verdana" panose="020B060403050404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Verdana" panose="020B0604030504040204" pitchFamily="34" charset="0"/>
              </a:rPr>
              <a:t>T</a:t>
            </a: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here's a lot of devices that are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much slower than iPhones 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534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Verdana" panose="020B0604030504040204" pitchFamily="34" charset="0"/>
              </a:rPr>
              <a:t>T</a:t>
            </a: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hat forth phone the </a:t>
            </a:r>
            <a:r>
              <a:rPr lang="en-US" sz="1800" i="1" dirty="0" err="1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ziomedia</a:t>
            </a: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 a that was the most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popular phone in India last year now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let's try to quantify this the Apple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iPhone has got an a 11 processor chip in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there maybe you know that maybe you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don't it's got two high-performance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cores and that allows it to do things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like process JavaScript really quickly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let's take a quick look at the CPU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performance of these devices and for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this we can use a benchmark called geek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bench so geek bench is a popular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benchmark and separates single core and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multi core performance tries to simulate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real-world scenarios what we can see is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that the CPU performance for something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like the iPhone is vastly different to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that for the sigh me read my 5a or any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of the Galaxy phones that you or your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family may have we can you know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sometimes when I talk to people about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CPU performance they'll say you know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this is this is more of an emerging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markets problem everybody here has got a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fast advice I don't really need to worry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about this but that's not strictly the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case if we take a look at Best Buy's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top-selling phone list this is from this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week by the way we see that the two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devices on this list are the LG </a:t>
            </a:r>
            <a:r>
              <a:rPr lang="en-US" sz="1800" i="1" dirty="0" err="1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stylo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three plus and the Galaxy S 10 these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phones vary wildly in their price but if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you take a look at the CPU performance a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single core and multi-core the LG </a:t>
            </a:r>
            <a:r>
              <a:rPr lang="en-US" sz="1800" i="1" dirty="0" err="1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stylo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which is under $200 performs so much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slower than the galaxy phone so what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does any of this have to do with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JavaScript's well to explain that we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8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Have to dive to how browsers work just a little bit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so I talk about a web browser called chrome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and when you're sending files down to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 browser it looks</a:t>
            </a:r>
            <a:r>
              <a:rPr lang="vi-VN" sz="1800" dirty="0">
                <a:effectLst/>
                <a:latin typeface="Microsoft JhengHei Light" panose="020B0304030504040204" pitchFamily="34" charset="-120"/>
              </a:rPr>
              <a:t> like this model</a:t>
            </a: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2664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0466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For each request on HTTP we will have resonpose as expected. But no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36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vi-VN" dirty="0"/>
              <a:t>Actually, you will get many of response from server. </a:t>
            </a:r>
            <a:r>
              <a:rPr lang="en-US" sz="1800" b="1" dirty="0">
                <a:effectLst/>
                <a:latin typeface="Microsoft JhengHei Light" panose="020B0304030504040204" pitchFamily="34" charset="-120"/>
              </a:rPr>
              <a:t>this gets even worse with http2</a:t>
            </a: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u="sng" dirty="0">
                <a:effectLst/>
                <a:latin typeface="Microsoft JhengHei Light" panose="020B0304030504040204" pitchFamily="34" charset="-120"/>
              </a:rPr>
              <a:t>multiplexing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while there's still a lot</a:t>
            </a:r>
            <a:r>
              <a:rPr lang="vi-VN" sz="1800" dirty="0">
                <a:effectLst/>
                <a:latin typeface="Microsoft JhengHei Light" panose="020B0304030504040204" pitchFamily="34" charset="-120"/>
              </a:rPr>
              <a:t> 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of script being sent down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4142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Verdana" panose="020B0604030504040204" pitchFamily="34" charset="0"/>
              </a:rPr>
              <a:t>N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ow I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 love JavaScript but my position on it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is it's probably the most expensive part of our</a:t>
            </a:r>
            <a:r>
              <a:rPr lang="vi-VN" sz="1800" dirty="0">
                <a:effectLst/>
                <a:latin typeface="Microsoft JhengHei Light" panose="020B0304030504040204" pitchFamily="34" charset="-120"/>
              </a:rPr>
              <a:t> 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sites today </a:t>
            </a:r>
          </a:p>
          <a:p>
            <a:endParaRPr lang="vi-VN" dirty="0"/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Much more expensive than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resources like images or fonts and it's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it's got a very different cost to it</a:t>
            </a:r>
            <a:r>
              <a:rPr lang="vi-VN" sz="1800" dirty="0">
                <a:effectLst/>
                <a:latin typeface="Microsoft JhengHei Light" panose="020B0304030504040204" pitchFamily="34" charset="-120"/>
              </a:rPr>
              <a:t> 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byte for byte</a:t>
            </a: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it's more one of the most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expensive things you can be sending down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3438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let's take a look at some more stats so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according to the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HTTPArchive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the median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webpage is shipping down 360 kilobytes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of compressed script to users these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sites take about nine seconds before 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user can interact with them and if we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take a look at the uncompressed numbers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for this 360 kilobytes will bloat up to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you know well over a megabyte of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compressed script the devices have to process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2648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We can take a look as well at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say popular sites so popular sites are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reaching this interesting cliff where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they seems to be okay shipping down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megabytes and megabytes of JavaScript to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our users CNN is stripping down 2.6 Megabytes</a:t>
            </a: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endParaRPr lang="vi-VN" sz="1800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 verge three point eight megabytes and the real question is can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you afford to send down this much script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to your users when we're trying to add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interactivity to our pages.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855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Today we're often paying a JavaScript tax so what is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it that we're sending down we generally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have some level of page logic or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application logic we have our UI library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our framework utilities you can easily think of things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you've built to probably have a router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in place maybe they're using moment JS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other utilities you know maybe have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 UI library maybe you'll have third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parties in place.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But all of these things add up in cost and it's important to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think about whether that cost is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something that's actually delivering value to your user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Now, what impact does shipping down a lot of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javascript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have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on the user experience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9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Verdana" panose="020B0604030504040204" pitchFamily="34" charset="0"/>
              </a:rPr>
              <a:t>I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n the past if you've read any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of the articles about the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cost of JavaScript to place a heavy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emphasis on things like parsing and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compiling code that phase is now a lot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faster in browsers and so execution time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is something that we need to pay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attention to so let's dive into two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topics network and compute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now network is all about you know trying to get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bytes over the wire how do we get our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JavaScript down to those devices the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users are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gonna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be checking you know our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experiences out on and compute is how do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we actually process that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javascript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in 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efficient way so let's start off with</a:t>
            </a:r>
            <a:r>
              <a:rPr lang="vi-VN" sz="1800" dirty="0">
                <a:effectLst/>
                <a:latin typeface="Microsoft JhengHei Light" panose="020B0304030504040204" pitchFamily="34" charset="-120"/>
              </a:rPr>
              <a:t> 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Network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9546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Well some of you might be familiar with lighthouse it's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our auditing tool baked into the chrome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dev tools it's available via the audits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panel lighthouse has this time strip at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 very top that exposes metrics about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 user experience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0811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Now over the last couple of week I've been evolving my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Understand of what it means to load a webpage and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I've kind of broken it down into three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buckets for metric so if you know is it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happening is it useful and is it you is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it usable and is it useful to users now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is it happening at that point when you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know maybe you've painted something on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 screen is it useful is when you've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provided you know primary text content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primary image content and is it usable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as that point when the user can actually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interact with the experience and how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something happened.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7866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6738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Now if the idea of a time to interactive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and metric is something that still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confuses you here here's a visualization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of it now for a page to be interactive</a:t>
            </a:r>
          </a:p>
          <a:p>
            <a:endParaRPr lang="vi-VN" dirty="0"/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It has to be capable of responding very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quickly to user input whether that user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is you know tapping on a link tapping on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 custom component if they can't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response the page quickly then it's not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really interactive and there's a good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chance that they're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gonna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end up leaving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your experience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962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Another place that we commonly see the cost of JavaScript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actually impacting things is rehydration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so if you're familiar with you know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client-side rendering or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server-side rendering rehydration is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this idea that tries to kind of combine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client-side and server-side rendering by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doing both of them so server-side render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pages often look like they're ready and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like you can interact with them but you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can't actually do that until all the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client-side JavaScript is executed until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those event handlers have been attached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and that can sometimes take seconds on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mobile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9879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Now when JavaScript ends up blocking the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main thread and almost nothing else can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happen on it this is something that we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need to keep in mind as we're building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experiences for folks now when the above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code is running it's not just blocking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other JavaScript code it's blocking all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of the other tasks on the main thread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and that can include other so-called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native things so if I am trying to track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with a checkbox the main thread is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blocked I may not even be able to do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that you might be wondering well how do</a:t>
            </a:r>
          </a:p>
          <a:p>
            <a:endParaRPr lang="vi-VN" dirty="0"/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I work around this problem and one way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to do it one way to avoid things that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can push out your time to interactive is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keeping an eye on long tasks so long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tasks are tasks that end up monopolizing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the UI thread there are things that take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over 50 milliseconds to complete and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they can block other critical tasks for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being executed even if your page looks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like it's visually ready so one thing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you can do is try to break up some of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those longer tasks </a:t>
            </a:r>
            <a:r>
              <a:rPr lang="en-US" sz="1200" b="1" dirty="0">
                <a:solidFill>
                  <a:srgbClr val="70AD47"/>
                </a:solidFill>
                <a:effectLst/>
                <a:latin typeface="Microsoft JhengHei Light" panose="020B0304030504040204" pitchFamily="34" charset="-120"/>
              </a:rPr>
              <a:t>split up your code</a:t>
            </a:r>
            <a:endParaRPr lang="en-US" sz="12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70AD47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0AD47"/>
                </a:solidFill>
                <a:effectLst/>
                <a:latin typeface="Microsoft JhengHei Light" panose="020B0304030504040204" pitchFamily="34" charset="-120"/>
              </a:rPr>
              <a:t>prioritize the loading of your code a</a:t>
            </a:r>
            <a:endParaRPr lang="en-US" sz="1200" dirty="0">
              <a:solidFill>
                <a:srgbClr val="70AD47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70AD47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0AD47"/>
                </a:solidFill>
                <a:effectLst/>
                <a:latin typeface="Microsoft JhengHei Light" panose="020B0304030504040204" pitchFamily="34" charset="-120"/>
              </a:rPr>
              <a:t>little bit more </a:t>
            </a:r>
            <a:r>
              <a:rPr lang="en-US" sz="1200" b="1" dirty="0" err="1">
                <a:solidFill>
                  <a:srgbClr val="70AD47"/>
                </a:solidFill>
                <a:effectLst/>
                <a:latin typeface="Microsoft JhengHei Light" panose="020B0304030504040204" pitchFamily="34" charset="-120"/>
              </a:rPr>
              <a:t>more</a:t>
            </a:r>
            <a:r>
              <a:rPr lang="en-US" sz="1200" b="1" dirty="0">
                <a:solidFill>
                  <a:srgbClr val="70AD47"/>
                </a:solidFill>
                <a:effectLst/>
                <a:latin typeface="Microsoft JhengHei Light" panose="020B0304030504040204" pitchFamily="34" charset="-120"/>
              </a:rPr>
              <a:t> carefully and if</a:t>
            </a:r>
            <a:endParaRPr lang="en-US" sz="1200" dirty="0">
              <a:solidFill>
                <a:srgbClr val="70AD47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70AD47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0AD47"/>
                </a:solidFill>
                <a:effectLst/>
                <a:latin typeface="Microsoft JhengHei Light" panose="020B0304030504040204" pitchFamily="34" charset="-120"/>
              </a:rPr>
              <a:t>you can reduce those long tasks</a:t>
            </a:r>
            <a:endParaRPr lang="en-US" sz="1200" dirty="0">
              <a:solidFill>
                <a:srgbClr val="70AD47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1643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Hopefully they'll have less of an impact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on input latency for folks who you know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have got a little bit less experience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with the dev tools performance panel and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are not really sure how to identify long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tasks we actually just landed a change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in the chrome dev tools whereby if you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hover over a long bar of work will tell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you if it's got if it's causing long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tasks you can then expand that work out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you can see what scripts what functions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were necessary we're involved in pushing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 work out and you can start to try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optimising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that in some cases rather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than work you know doing a bunch of work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 synchronous leading the same task you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can break those up to much smaller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things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061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Now in terms of how long you know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you should aim for getting interactive</a:t>
            </a:r>
            <a:r>
              <a:rPr lang="vi-VN" sz="1800" dirty="0">
                <a:effectLst/>
                <a:latin typeface="Microsoft JhengHei Light" panose="020B0304030504040204" pitchFamily="34" charset="-120"/>
              </a:rPr>
              <a:t> 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in </a:t>
            </a: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vi-VN" sz="1800" dirty="0">
                <a:effectLst/>
                <a:latin typeface="Microsoft JhengHei Light" panose="020B0304030504040204" pitchFamily="34" charset="-120"/>
              </a:rPr>
              <a:t>I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say getting interactive in</a:t>
            </a:r>
            <a:r>
              <a:rPr lang="en-US" sz="1800" dirty="0">
                <a:solidFill>
                  <a:srgbClr val="70AD47"/>
                </a:solidFill>
                <a:effectLst/>
                <a:latin typeface="Microsoft JhengHei Light" panose="020B0304030504040204" pitchFamily="34" charset="-120"/>
              </a:rPr>
              <a:t> five</a:t>
            </a: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70AD47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70AD47"/>
                </a:solidFill>
                <a:effectLst/>
                <a:latin typeface="Microsoft JhengHei Light" panose="020B0304030504040204" pitchFamily="34" charset="-120"/>
              </a:rPr>
              <a:t>seconds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on average mobile hardware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something like a moto G 4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fast 3G or slow for G's or generally 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good target this person isn't actually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interacting with the phone they're going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through withdrawal symptoms there's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nothing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nothing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on the phone so we want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to design for resilience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4802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We want to try building experiences where the cost of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JavaScript is not really hampering our users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but is actually empowering them to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do more so how can we do that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Now to get a better understanding of what this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means behind the scenes for JavaScript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engines let's talk a little bit more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once again about how browsers 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0211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So, you type in an address into the URL bar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and you hit go.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It fires off a request to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some server somewhere you go through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your DNS TLS resolutions and everything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and at some point maybe you will get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some HTML sent back down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parse the HTML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they'll start to send down some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resources for the page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then the browser has to process it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it looks pretty much exactly like this we have to crunch all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of your resources so the browser can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understand it and start to actually do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something with all of that script that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you're sending down now once we've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finished processing that script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hopefully you'll get something rendered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on the screen if it was script bound if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 main threads been blocked maybe you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end up interacting with this page and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nothing actually ends up happening so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JavaScript can be a real bottleneck and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it's something that we do need to think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about as we're building out these modern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experiences </a:t>
            </a: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Now, if you want to be fast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at JavaScript you need to be fast at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three things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You need to be fast at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downloading that script parsing and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compiling that script and then executing that script </a:t>
            </a: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If you're spending a very long time downloading and executing code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that can heavily delay how soon a user's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going to be able to interact with your experience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88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Network now </a:t>
            </a:r>
            <a:r>
              <a:rPr lang="en-US" sz="1800" dirty="0">
                <a:effectLst/>
                <a:highlight>
                  <a:srgbClr val="00FF00"/>
                </a:highlight>
                <a:latin typeface="Microsoft JhengHei Light" panose="020B0304030504040204" pitchFamily="34" charset="-120"/>
              </a:rPr>
              <a:t>as we've seen from some of</a:t>
            </a: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highlight>
                  <a:srgbClr val="00FF00"/>
                </a:highlight>
                <a:latin typeface="Microsoft JhengHei Light" panose="020B0304030504040204" pitchFamily="34" charset="-120"/>
              </a:rPr>
              <a:t>the talks yesterday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a fast connection is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not always fast in fact I like to use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 free Wi-Fi at Starbucks to complain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about how slow their free Wi-Fi is if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you've ever been at a coffee shop you're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probably familiar with this phenomenon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that you know it can feel like we have 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fast connection on Wi-Fi or 4G but we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don't always get that you know the best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speeds in fact building on top of something.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9622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Let's take a look at a real world example something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non-controversial like Reddit so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so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reddit has got kind of two experiences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on desktop it ships one version of its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site and then on mobile is ships another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version of its site which has this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lovely kind of prompt to install their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native app won't talk about but if we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just take a look at kind of where reddit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com is spending its time in v8 Chrome's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JavaScript engine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131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We can see that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 it spends up to 30% of its time just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processing script 30% that's a that's 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pretty significant</a:t>
            </a:r>
            <a:r>
              <a:rPr lang="vi-VN" sz="1800" dirty="0">
                <a:effectLst/>
                <a:latin typeface="Microsoft JhengHei Light" panose="020B0304030504040204" pitchFamily="34" charset="-120"/>
              </a:rPr>
              <a:t>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Right now I wanted to point your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attention to sort of the blue in the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yellow areas now the thing that really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matters here is the main thread time</a:t>
            </a: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How much time on the main thread are they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spending I've also gotten yellow this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other thing called background thread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time now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0671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In most of the </a:t>
            </a:r>
            <a:r>
              <a:rPr lang="en-US" sz="1200" dirty="0">
                <a:effectLst/>
                <a:latin typeface="Verdana" panose="020B0604030504040204" pitchFamily="34" charset="0"/>
              </a:rPr>
              <a:t>a</a:t>
            </a:r>
            <a:r>
              <a:rPr lang="vi-VN" sz="1200" dirty="0">
                <a:effectLst/>
                <a:latin typeface="Verdana" panose="020B0604030504040204" pitchFamily="34" charset="0"/>
              </a:rPr>
              <a:t>rticals </a:t>
            </a:r>
            <a:r>
              <a:rPr lang="en-US" sz="1200" dirty="0">
                <a:effectLst/>
                <a:latin typeface="Microsoft JhengHei Light" panose="020B0304030504040204" pitchFamily="34" charset="-120"/>
              </a:rPr>
              <a:t>I </a:t>
            </a:r>
            <a:r>
              <a:rPr lang="en-US" sz="1200" dirty="0">
                <a:effectLst/>
                <a:latin typeface="Verdana" panose="020B0604030504040204" pitchFamily="34" charset="0"/>
              </a:rPr>
              <a:t>r</a:t>
            </a:r>
            <a:r>
              <a:rPr lang="vi-VN" sz="1200" dirty="0">
                <a:effectLst/>
                <a:latin typeface="Verdana" panose="020B0604030504040204" pitchFamily="34" charset="0"/>
              </a:rPr>
              <a:t>ead</a:t>
            </a:r>
            <a:endParaRPr lang="en-US" sz="12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about the cost of JavaScript </a:t>
            </a:r>
            <a:r>
              <a:rPr lang="en-US" sz="1200" dirty="0">
                <a:effectLst/>
                <a:latin typeface="Verdana" panose="020B0604030504040204" pitchFamily="34" charset="0"/>
              </a:rPr>
              <a:t>I</a:t>
            </a:r>
            <a:r>
              <a:rPr lang="vi-VN" sz="1200" dirty="0">
                <a:effectLst/>
                <a:latin typeface="Verdana" panose="020B0604030504040204" pitchFamily="34" charset="0"/>
              </a:rPr>
              <a:t> </a:t>
            </a:r>
            <a:r>
              <a:rPr lang="en-US" sz="1200" dirty="0">
                <a:effectLst/>
                <a:latin typeface="Microsoft JhengHei Light" panose="020B0304030504040204" pitchFamily="34" charset="-120"/>
              </a:rPr>
              <a:t>don't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really </a:t>
            </a:r>
            <a:r>
              <a:rPr lang="en-US" sz="1200" dirty="0">
                <a:effectLst/>
                <a:latin typeface="Verdana" panose="020B0604030504040204" pitchFamily="34" charset="0"/>
              </a:rPr>
              <a:t>s</a:t>
            </a:r>
            <a:r>
              <a:rPr lang="vi-VN" sz="1200" dirty="0">
                <a:effectLst/>
                <a:latin typeface="Verdana" panose="020B0604030504040204" pitchFamily="34" charset="0"/>
              </a:rPr>
              <a:t>ee </a:t>
            </a:r>
            <a:r>
              <a:rPr lang="en-US" sz="1200" dirty="0">
                <a:effectLst/>
                <a:latin typeface="Microsoft JhengHei Light" panose="020B0304030504040204" pitchFamily="34" charset="-120"/>
              </a:rPr>
              <a:t>about background threads or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what that even means so hopefully this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is new to you</a:t>
            </a:r>
          </a:p>
          <a:p>
            <a:endParaRPr lang="en-US" dirty="0"/>
          </a:p>
          <a:p>
            <a:endParaRPr lang="vi-VN" dirty="0"/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I'll try to explain it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we're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gonna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get a little bit into the weeds on this one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for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for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a hot second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this is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gonna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feel a little bit like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your experience you know trying to read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 manual for putting together an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appliance whenever I read one of those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manuals and it tells me that it's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gonna</a:t>
            </a: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be easy I feel like you know it's really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lying to me pretty badly so hopefully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that won't be your experience with us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2375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When we talk about background threads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what we're really talking about in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chromium based browsers this idea of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script streaming so in much older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versions of Chrome we had this idea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where you know we'd first of all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download a script before beginning to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parse and compile it and unfortunately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that didn't really take full advantage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of the CPU around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chromemium</a:t>
            </a: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We introduced this idea of script streaming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and the idea there was that we would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parse </a:t>
            </a:r>
            <a:r>
              <a:rPr lang="en-US" sz="1800" b="1" dirty="0">
                <a:effectLst/>
                <a:latin typeface="Microsoft JhengHei Light" panose="020B0304030504040204" pitchFamily="34" charset="-120"/>
              </a:rPr>
              <a:t>async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and </a:t>
            </a:r>
            <a:r>
              <a:rPr lang="en-US" sz="1800" b="1" dirty="0">
                <a:effectLst/>
                <a:latin typeface="Microsoft JhengHei Light" panose="020B0304030504040204" pitchFamily="34" charset="-120"/>
              </a:rPr>
              <a:t>defer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scripts on 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completely separate thread as soon as the download began</a:t>
            </a: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Now the benefits of being able to start moving more of our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work to the background have been pretty substantial we first of all moved </a:t>
            </a: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More of our parsing into the background and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then we did it for compilation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Now, background compilation gave us the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ability to improve main thread time by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2% background parsing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And other improvements we've been able to make the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parsing have improved load time spent in v8 by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up to 20% now in more recent versions of Chrome</a:t>
            </a: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We've actually continued to evolve this idea of script streaming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In chrome 71 we moved to a task based setup where we could actually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parse multiple async and deferred scripts at one time</a:t>
            </a: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That led to a three percent improvement in time to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interactive for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for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a large swath of Pages</a:t>
            </a: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And it reduced main threads time up to 40% we're continuing to kind of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build on this idea as much as we can but that kind of explains where that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background thread is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Microsoft JhengHei Light" panose="020B0304030504040204" pitchFamily="34" charset="-12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6336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If you ever look inside dev tools it's the background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thread time that corresponds to scripts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streaming so let's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take a look at some new charts for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reddit.com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this is where it's spending its time on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 MacBook Pro at the very top it's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spending multiple seconds just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processing JavaScript on the main thread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this is a huge amount of time compared to</a:t>
            </a: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You know what some other sites are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doing it's a lot of time being spent not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spending a lot of time on the background thread.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We take a look at their mobile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experience which really you know if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we're comparing apples to apples is the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is the last three of these we see that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processing time on a high-end device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like a pixel 3 is relatively quick processing time on an average phone like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 moto g4 is like 3 or 4 times as slow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and then it gets even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even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slower if we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look at a sub $100 phone like the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Alcatel One X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3313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We can also take a look for fun at facebook.com/ and now we'll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notice that this change is up just 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little bit facebook.com  are spending a lot of time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This is again MacBook Pro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for their desktop site they're spending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 lot of time processing JavaScript but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only a small portion of it is spent on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 main thread quite a lot of it is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spent in the background we see a similar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skew between you know the performance of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this site on mobile devices let's try to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unpack why we're seeing such a big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difference between Reddit and Facebook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802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So one thing reddit are doing is they're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shipping very large JavaScript bundles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down to their users.</a:t>
            </a:r>
          </a:p>
          <a:p>
            <a:endParaRPr lang="vi-VN" dirty="0"/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These are multi hundred kilobyte bundles and those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bundles they're wrapped and outer functions that's causing some lazy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compilation on the main thread they could probably benefit from splitting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those bundles up into much smaller bundles say 50 kilobytes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6983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Now the 50 kilobyte number is actually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interesting because when we talk about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v8 script streaming we actually start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streaming once we see </a:t>
            </a:r>
            <a:r>
              <a:rPr lang="en-US" sz="1800" b="1" dirty="0">
                <a:effectLst/>
                <a:latin typeface="Microsoft JhengHei Light" panose="020B0304030504040204" pitchFamily="34" charset="-120"/>
              </a:rPr>
              <a:t>30 kilobytes of</a:t>
            </a: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Microsoft JhengHei Light" panose="020B0304030504040204" pitchFamily="34" charset="-120"/>
              </a:rPr>
              <a:t>code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and to maximize parallelization you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actually you know benefit from splitting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things up</a:t>
            </a: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And I'm much more granular in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much more coarse way so read I've got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large bundles Facebook are spending 70%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of their JavaScript processing time in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 background thread now here's where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things get really fun they're actually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shipping six megabytes worth of script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down across two hundred and 292 requests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vi-VN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That's 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of script but what's happening in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Facebook's case is that they've got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their scripts so coarse that they're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actually able to maximize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parallelization maximize our ability to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process and compile everything on those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background threads.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587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Now you're probably not Facebook you're probably not you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know something like a Gmail where you're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 long-lived app so maybe don't ship six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megabytes of JavaScript down across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almost 300 requests but do try to break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up your work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So, if you're trying to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You know, ship if the experience is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efficiently and you want to go on 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JavaScript diet here are three things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you can do you can first of all reduce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how much JavaScript that you shipped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maybe only load the code that the user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needs for the current route.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289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 so imagine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someone coming back to your site you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know three or four times within 72 hours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we can actually take that as a signal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that that's an experience they're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gonna</a:t>
            </a: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benefit from you know us store you know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loading a little bit more efficiently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and storing a little bit more byte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byte</a:t>
            </a: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code around so what we do is if you do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hit and experience three times within 72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hours we'll store metadata about those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strips and we'll store the byte code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representation and we can actually skip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 lot of the cost of parsing and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compiling code and go straight over to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execution time what this means is a 20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to 40 percent improvement in overall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parse and compile during page load you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might be asking great this is a browser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optimization I don't care what do I have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to do to take advantage of this to the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max so one thing that you can do is just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be careful with what you're putting into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your JavaScript bundle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091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Rick Viscomi talks about in terms of the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chrome user experience report here is 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breakdown of the effective connection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type for a really big global site this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is Twitter and as we can see we've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got users predominantly accessing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twitter.com over 4G not that many people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on 3G seems like you know people who've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got fairly good network connections we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can also take a look at the effect of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connection breakdowns for a site like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5330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So to recap so far download times are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pretty critical for low end networks try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to ship less code minify that code take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advantage of modern compression schemes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like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gzip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, like brought lee to try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limiting how much you're sending over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 wire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javascript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execution time is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pretty critical for phones with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cpu’s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0584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So on the server you know in the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past when we've been more focused on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server-side rendering you tend of get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what you pay for in many ways you can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easily see what the CPU cost the disk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cost the network cost is going to be and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as we build sites that are more heavily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based on client side script we sometimes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pay for those experiences in ways that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are not always very transparent and easy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to tell so keep an eye on our JavaScript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execution keep an eye on what you're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sending down to your users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878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now I mentioned earlier that I spend a lot of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time read about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JavaScript also spend a lot of time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taking a look at JavaScript bundles and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questioning what's in them and why so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one thing that you can do to kind of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work around JavaScript bloat is code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splitting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4473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now there are many different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approaches you can take to this problem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you can split by page you can split by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route you can split by component if you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want to go really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really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granular Lee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you can split your large bundles into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very coarse very fine bundles that again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can take advantage of that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parallelization and if folks are less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experienced with what code splitting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means in practice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472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here's a very quick example so here we have a stock market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application where if you go and you click on any of those entries it'll open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up this this larger chart component but that chart component is not critical for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 initial load that could be loaded on demand.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1731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And so in this react app we can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move away from statically importing in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that component this is just you know 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static import we're starting off with 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single large bundle where all of our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code for this experience exists in one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single main dot JS file it's about 125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kilobytes in this case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461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And by taking advantage of some of those newer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capabilities that have come to react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such as react out lazy in suspense for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code splitting which you pair with webpack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We can actually split these bundles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up to improve our initial load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performance and improve our time to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interactive so if we break this work up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we can end up with a 36 kilobyte main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script size which is relatively small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and then when the user actually starts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tapping on those individual items to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display that chart we can load that code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on demand so that 89 kilobyte chunk to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be loaded onto.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892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and you can do all sorts of interesting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fun and funky things here you could be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prefetching those bundles ahead of time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or using a service worker to caption the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head of time but this is the general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idea just breaking up that work now code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splitting can be done in many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many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weird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and wonderful ways I've seen people try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things like lazy loading on visibility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7769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so you use intersection observer and as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you scroll through the experience as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components come into view you then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decide to you know load any of the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critical path code there it's necessary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to boot them up earlier I mentioned that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 you know the rehydration can be 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problem and so it's been really exciting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to see that many different framework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communities have been talking about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progressive rehydration lately so here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is an example that we have where you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know we're server-side rendering an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application with a very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very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thin amount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of script necessary to attach the event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handlers to these buttons and when you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tap on any of the buttons that's the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point when we're actually booted you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know we're actually hydrating the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experience hydrating the components were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fetching any of the pet dependencies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that are necessary for the experience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5437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and with this approach your individual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pieces of your server-side application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and the booted up over time instead of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that current approach of initializing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your entire application at one time so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 you're hydrating on interaction instead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5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Junia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over in Nigeria Jimmy is a really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big site over there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there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you know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proliferation for 4G is not quite as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strong as for twitter.com and in the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countries accessing it it's about 47%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it's about 57% now the reason I was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mentioning that the fast connection is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not always fast is that although we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often hear conversations these days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about you know 4G and even 5g store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needs get more traction around the globe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2820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 last couple of years we've seen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quite a lot of sites adopted both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twitter and tinder were able to improve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their TTI's by almost 50% by adopting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code splitting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Twitter's in a really interesting place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they now have 40 or 50 on-demand chunks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that are loaded as you kind of navigate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through the experience so you're not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paying that upfront cost of all of the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script at one time now if you're not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really sure where to start with code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splitting or what in your experience you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might want to break up the dev tools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have got a code coverage feature that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you can use and the idea here is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basically that you load up your site you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start interacting with it and we'll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continue showing you exactly how much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code was hits like what code pads were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hit what code pads were not and you can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then dive into the sources panel and you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can see okay well maybe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maybe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these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modules are not really as necessary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maybe these components can be lazy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loaded at some future point in time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continuing with the theme of you know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1035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Java scripts bundles being quite large I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find myself in this position quite a lot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of just questioning what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what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is in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those bundles people are sending down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luckily there's some really good tooling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available for folks to check out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something that I use on a daily basis is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web pack bundle analyzer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it's phenomenal tooling it gives you 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really nice visualization of everything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that's in your dependency tree you can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also use a source map Explorer which is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 similar tool but the basic idea is we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often end up NPM installing things into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our experiences without fully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understanding the cost of those.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2094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 I sometimes say that NPM is kind of like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you know the tinder of node modules you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don't really know what you're going to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get so it's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it's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very important to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understand the cost of each thing that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we're going to install and there's some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good schooling cons take a look at it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some very quick tips be careful when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you're using things like moment j/s in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some of my apps I found that by dropping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momentary asks in place of alternatives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like date FNS or looks 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524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I've been able to shave 50% off of my bundles so take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check out sort of some of the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alternatives to moments I think this was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mentioned yesterday but just be careful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with including full-fat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lodash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you often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don't need all of it and probably just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include the exact methods that you need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and there's some good web pack plugins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that can actually help you kind of strip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away parts of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lodash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that you don't need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to use so take a look at that as well at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Google we have this this kind of system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that we use called conformance which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enables us when we're building out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applications to kind of flag and say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well here are some best practices that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maybe you should be following here are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some things that maybe you shouldn't be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doing and one of the things that falls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into kind of an interesting place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6116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There is this notion of maybe disallowing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large imports into our projects so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something you may or may not be familiar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with is the es lint actually has this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really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really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powerful rule called no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restricted imports and what it allows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you to do as a team is say you know if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there are any packages that I'm going to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import into my page maybe are as a team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we want to say no you can't you can't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import them you have to use these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lighter alternatives but what this will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do is it can either error or warn when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anyone on your team is trying to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introduce a large dependency into the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project I found this really interesting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it's very flexible allows you to add into your own custom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rule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98288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So this this next one might be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contentious or it might not be I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personally don't feel like static web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pages need 300 kilobytes of JavaScript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to be good I see a lot of experiences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today where we could just be shipping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down something lean but instead we're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opting for convenience what's convenient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to us in many cases and it's been very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interesting to see kind of other large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sites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1958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Understand that this is this is 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problem and there are thankfully some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interesting solutions to it so about 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year ago Netflix did a bunch of analysis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on their non-member landing pages so the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 overall signup flow for signing up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for Netflix and what they discovered was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that although they're using react on the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server side they were paying quite a lot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of a cost on it for some of these entry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pages to the experience and so what they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did was that they removed reacts and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other libraries from their client-side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scripts bundles they replaced it with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vanilla JavaScript and they pre fetched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react for pages further down the funnel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so any of those more complex pages on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Netflix com the video players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etc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that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you're seeing those are things that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they're prefetching so you can still get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 benefit of using react without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necessarily using it on every single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925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For example very recently 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retailer in Indonesia called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tokopedia</a:t>
            </a: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saw Netflix his case study and they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decided to borrow at leaf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book and do something very similar so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they rewrote their landing pages moving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away from react supporting them over to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spelt and what they discovered was that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between that change out of changes they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were actually able to reduce their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JavaScript bundle sizes for 320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kilobytes down to 37 kilobytes for those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pages a massive improvement now they're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still prefetching reacts for you know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 more complex things further down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their pummel their funnel and the idea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here is just a try finding balance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between you know developer convenience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and user experience one final thought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8710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I've got is that I think that you know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this is this kind came up a little bit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yesterday but we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we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need to make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performance more of the conversation at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our organizations very often the engineering teams that I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speak to end up being the only ones that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own performance or maybe you're the only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you know performance engineer at your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team and you're constantly fighting back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against float and so you know if you're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that person you've probably experienced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this you know this problem of fixing 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site and then a teammate coming over and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just blasting all of your work away like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just fixed it why did you ruin it and so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 think that we need to get to a place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where hopefully between you know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organizational buy-in to performance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quantifying why performance is important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quantifying why individual features and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PRS are important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450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we can start to evolve some of these conversations I talked 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lot about performance budgets and I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think that they they're really important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 see a lot of the sites that I talk to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and they get progressing after a big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amount of performance work and budgets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are great because they help you hold the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line the kind of disagreed set of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targets that you and your team can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strive for and you can set budgets for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all sorts of things you can set budgets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based on timing metrics like times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interactive or FCP and set them for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quantity so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javascript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bundle sizes you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can set them for rules like lighthouse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Score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And the overall idea is you know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maybe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maybe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providing more insight for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all of your team members since the cost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of their work is going to help so I see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 lot of people trying to integrate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these concepts into their CI trying to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get dashboards and reports put together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with things like speed curve or caliber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so that they can share performance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and where your falling off the path with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other stakeholders still a lot of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interesting work for us to do evolving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these conversations so I hope that some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of this was useful I'd like us to try to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stop taking things like fast networks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fast CPUs and high amounts of RAM for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granted this is a problem we still run into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36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it's very uneven here's a chart from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open signal that shows how consistently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4G networks are globally available and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 average connection speed that users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have on those networks now countries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that perform better in the metric or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shaded darker what we can see here is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that there's still a huge amount of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variance and network connectivity speeds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so if we're talking about network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transfer that's still an important thing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62787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at Google like I'll have people on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my team we're mostly testing things on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an iPhone or a pixel three but not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devices that are representative of what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like the average person is trying out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there so let's see if we can try to test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more on real phones test more on real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networks I know Pat means in the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audience so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webpagetest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is really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really</a:t>
            </a: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great for just validating where your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experience is going to look like on real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world devices with a network that's 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little bit closer to real world as well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29019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And one of the reasons this is important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is again those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those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devices have such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variants they can have differences in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CPU GPU l1 l2 cache and you wanted to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make sure that things that you're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building are going to look really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really</a:t>
            </a:r>
            <a:endParaRPr lang="en-US" sz="1800" dirty="0"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good for the end-user at the end of the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day so improving performance is 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journey where lots of small changes can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sometimes end up leading to pretty big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gains so I hope that you take something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from this talk and can apply it to your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real world sites I also hope that you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know at least with the with some of the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more engine specific stuff that it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wasn't to over folks heads oh and it's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also perfectly ok if it was I don't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expect people to go and start trimming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down 90% off the size of their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JavaScript bundles today  it's kind of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like you know the experience you have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when someone asks you to go and draw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something like a baby step one might be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drawing the outline of the baby step two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is definitely not this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30205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in almost all of my projects my step two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Microsoft JhengHei Light" panose="020B0304030504040204" pitchFamily="34" charset="-120"/>
              </a:rPr>
              <a:t>has looked a lot more like this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05937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in almost all of my projects my step two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has looked a lot more like this where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I'm just iteratively trying to strip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back some of my dependencies and make 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few small wins that lead up to big gains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so I hope this was useful when in doubt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measure optimize and monitor hope this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was useful thank you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of JavaScript's building interactive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experiences on the web today usually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involves sending an amount of JavaScript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down to your users often too much of it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so today we're </a:t>
            </a: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gonna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talk about why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javascript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has got such a high cost and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 few things that you can do to work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around that and still give your users 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really good experience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Microsoft JhengHei Light" panose="020B0304030504040204" pitchFamily="34" charset="-12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71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when we're thinking about the size of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our JavaScript bundles let's switch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things over and talk about CPU so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Microsoft JhengHei Light" panose="020B0304030504040204" pitchFamily="34" charset="-120"/>
              </a:rPr>
              <a:t>javascript</a:t>
            </a:r>
            <a:r>
              <a:rPr lang="en-US" sz="1800" dirty="0">
                <a:effectLst/>
                <a:latin typeface="Microsoft JhengHei Light" panose="020B0304030504040204" pitchFamily="34" charset="-120"/>
              </a:rPr>
              <a:t> is CPU bound the biggest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bottleneck in modern mobile web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performance is CPU about half of the web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is being accessed on devices where we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don't always have the strongest CPUs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don't always have the strongest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batteries and so while transmit sizes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end up being important for slower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networks JavaScript execution time is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something we have to keep in mind for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Microsoft JhengHei Light" panose="020B0304030504040204" pitchFamily="34" charset="-120"/>
              </a:rPr>
              <a:t>phones and devices with slower CPUs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78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Now speaking phones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let's talk about phones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a lot of us in this room are probably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lucky enough to have a high-end device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you probably have a number of people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here with iPhones or pixel phones or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something in this similar class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357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vi-VN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H</a:t>
            </a:r>
            <a:r>
              <a:rPr lang="en-US" sz="1800" i="1" dirty="0" err="1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owever</a:t>
            </a:r>
            <a:r>
              <a:rPr lang="vi-VN" sz="1800" i="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 </a:t>
            </a: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mobile is a spectrum and it's an uneven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spectrum at that there is a huge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difference between a low-end phone that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cost $30 and something that's closer to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$1,000 differences in thermal throttling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cache sizes CPU GPU the ability for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these phones to be able to process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833C0B"/>
                </a:solidFill>
                <a:effectLst/>
                <a:latin typeface="Microsoft JhengHei Light" panose="020B0304030504040204" pitchFamily="34" charset="-120"/>
              </a:rPr>
              <a:t>JavaScript can vary quite a lot in fact</a:t>
            </a:r>
            <a:endParaRPr lang="en-US" sz="1800" dirty="0">
              <a:solidFill>
                <a:srgbClr val="833C0B"/>
              </a:solidFill>
              <a:effectLst/>
              <a:latin typeface="Microsoft JhengHei Light" panose="020B0304030504040204" pitchFamily="34" charset="-12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6FA8E-B185-4277-B5B6-1532CA94D6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295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4F66A-0E29-47A1-9C22-3FFBF62871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5542C4-833F-4C53-80FD-7843272E7D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CF9D9-5A82-4E3F-9BB6-4E800ED3A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8259-8A1F-4DAA-9F0E-7438A2B40052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0E079-DD16-41BA-A18F-8A941E01C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7DBEF-41AE-437F-A3A5-1EAC774B3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3A8C4-82E6-4DB3-B63A-D0AB59D1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87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70F16-1AE0-4636-BC79-41C53AEB4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23EFD-53F4-4E9B-8CD7-2B9253DDC0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7A934-FA22-4B16-BE4B-F20FB1BC6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8259-8A1F-4DAA-9F0E-7438A2B40052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A0CCA-334C-4B6F-B8D6-AD3BC44E3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4C236-FE61-4BCD-A821-CC5368F33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3A8C4-82E6-4DB3-B63A-D0AB59D1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85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6D3DC7-04BC-4C36-8805-909D648E72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D17AD-DB6F-4DDB-9164-C710AB2077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963FD-C462-4163-B260-071F7E559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8259-8A1F-4DAA-9F0E-7438A2B40052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62688-4DF6-43C2-A511-447518157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C95DD-DDE9-4DE1-B8EB-299EFFDE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3A8C4-82E6-4DB3-B63A-D0AB59D1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99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E184C-DF8B-4360-AA44-838B658D0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467A7-47C5-4921-B649-3CD46F8E8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8D7F1-3871-41FE-80B7-104099B69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8259-8A1F-4DAA-9F0E-7438A2B40052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FB7D4-E75B-482C-A0E4-952E1D433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B8513-32FA-43B2-9CFB-0754D655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3A8C4-82E6-4DB3-B63A-D0AB59D1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562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589DB-7B4B-4C37-AFDD-07B612895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E783E4-E738-42EC-B048-0666F5BDC1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2A665-92C2-4C91-B25B-BA42049BF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8259-8A1F-4DAA-9F0E-7438A2B40052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CE297-1585-44FC-9241-A96E82326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D68F8-8560-49BD-86E2-5E4F06A87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3A8C4-82E6-4DB3-B63A-D0AB59D1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230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FED82-8FA3-435A-A4CF-DD6F95301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D9423-35E5-41A2-9915-98FCBD760B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1F1C3-A749-424F-819B-25F3AF2773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2EEE9D-74D0-4177-A820-B3B5C9F04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8259-8A1F-4DAA-9F0E-7438A2B40052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FA676B-73EB-4BCF-B1AC-480189B44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ADB93-E0B6-494B-90F9-44DBD1658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3A8C4-82E6-4DB3-B63A-D0AB59D1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19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E4D3E-1F06-4A31-B4E5-CDC25FEF6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5E5063-4BB7-4164-9D98-3DA1167F1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6D2596-8868-471D-885E-6E1D300BC0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720E16-9DE5-4366-803B-15ECF311EC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0C1553-530D-4D8F-8D2B-67F96C66D9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1D3C94-4CAC-4EE8-9D60-4628B792A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8259-8A1F-4DAA-9F0E-7438A2B40052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094936-44E6-48F7-9AFD-D155594CC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1DC2AC-8D47-432A-A176-2E2670F10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3A8C4-82E6-4DB3-B63A-D0AB59D1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3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B2C2D-189E-431C-803B-AE540C6D2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FDC632-4487-4C04-9B56-E5F25922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8259-8A1F-4DAA-9F0E-7438A2B40052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CBDBB-C81F-436E-995B-6AC1D1AF3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FE32AE-560F-46A6-A8EB-6F9F8AA5E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3A8C4-82E6-4DB3-B63A-D0AB59D1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55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EE35DA-FBA8-477A-BEE5-D30702EE8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8259-8A1F-4DAA-9F0E-7438A2B40052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03773A-DC5A-488D-A63E-83CD2B1CE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A84A08-A627-48EA-9770-7A89B6C5A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3A8C4-82E6-4DB3-B63A-D0AB59D1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666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254D7-0F5F-4396-846B-3E302F8E5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26119-5F58-47E6-9323-A29E52378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8AD7BC-CC64-4785-BFD0-8AB7422E5E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917ED2-FDC0-453A-ADB5-515F5728A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8259-8A1F-4DAA-9F0E-7438A2B40052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5913A3-4DD9-464A-B490-29330D9A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F70E0D-B9A7-408D-9164-785A8A8DD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3A8C4-82E6-4DB3-B63A-D0AB59D1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064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113E9-E714-4348-AD1F-4EA7638E5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C73249-5955-4E19-9350-32EE52E20E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7D351C-DF45-4D24-BFE3-867423899B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575146-EC3D-47E7-9951-3162C7540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8259-8A1F-4DAA-9F0E-7438A2B40052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1A5002-EA24-4795-8EDD-ABAD77D34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6BF4D-16A6-4CB0-B0FD-6D57F5658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3A8C4-82E6-4DB3-B63A-D0AB59D1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31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E13A1B-4905-4BE4-BE73-3B044583A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9FA13-6D0E-4BE5-9D91-91A96CC349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4B905-A759-419C-9405-3A154977D4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C8259-8A1F-4DAA-9F0E-7438A2B40052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506ED-004A-48CE-888C-08189F76A0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0BAB9-96EB-4235-8E35-F2EB95EAEE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3A8C4-82E6-4DB3-B63A-D0AB59D1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013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B84FFA-9169-482A-84D2-6FFC7BBE75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3577456"/>
            <a:ext cx="10909640" cy="1687814"/>
          </a:xfrm>
        </p:spPr>
        <p:txBody>
          <a:bodyPr anchor="b">
            <a:normAutofit/>
          </a:bodyPr>
          <a:lstStyle/>
          <a:p>
            <a:r>
              <a:rPr lang="en-US" sz="5600" dirty="0">
                <a:latin typeface="Segoe UI Black" panose="020B0A02040204020203" pitchFamily="34" charset="0"/>
                <a:ea typeface="Segoe UI Black" panose="020B0A02040204020203" pitchFamily="34" charset="0"/>
              </a:rPr>
              <a:t>Web performance the red list</a:t>
            </a:r>
            <a:br>
              <a:rPr lang="en-US" sz="5600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endParaRPr lang="en-US" sz="56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6B0143-5290-40FA-8002-EF6713FB25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5660607"/>
            <a:ext cx="10909643" cy="552659"/>
          </a:xfrm>
        </p:spPr>
        <p:txBody>
          <a:bodyPr anchor="t">
            <a:normAutofit/>
          </a:bodyPr>
          <a:lstStyle/>
          <a:p>
            <a:r>
              <a:rPr lang="en-US" dirty="0"/>
              <a:t>@trkhanh8@github.com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A36087-28AC-40B0-9893-2BB5563ECD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4959" y="591670"/>
            <a:ext cx="4897485" cy="2742004"/>
          </a:xfrm>
          <a:prstGeom prst="rect">
            <a:avLst/>
          </a:prstGeom>
        </p:spPr>
      </p:pic>
      <p:sp>
        <p:nvSpPr>
          <p:cNvPr id="12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1B8802D7-8EA4-48F3-AC19-CA69494E69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811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321"/>
    </mc:Choice>
    <mc:Fallback>
      <p:transition spd="slow" advTm="86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32AE0-FA4E-45B0-A24D-DD55A72E7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975" y="545464"/>
            <a:ext cx="9944099" cy="1920875"/>
          </a:xfrm>
        </p:spPr>
        <p:txBody>
          <a:bodyPr>
            <a:noAutofit/>
          </a:bodyPr>
          <a:lstStyle/>
          <a:p>
            <a:pPr algn="ctr"/>
            <a:r>
              <a:rPr lang="en-US" sz="66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GLOBAL 4G </a:t>
            </a:r>
            <a:br>
              <a:rPr lang="en-US" sz="66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66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AVILABILITY VS SPEED</a:t>
            </a:r>
            <a:endParaRPr lang="en-US" sz="66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336159B-6B70-4F40-AFA3-986E73CD5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884" r="7715"/>
          <a:stretch/>
        </p:blipFill>
        <p:spPr>
          <a:xfrm>
            <a:off x="981074" y="2580004"/>
            <a:ext cx="5029201" cy="344932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FB0066-9876-4E61-B5B9-8EA3198420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1" r="7155"/>
          <a:stretch/>
        </p:blipFill>
        <p:spPr>
          <a:xfrm>
            <a:off x="6010275" y="2466339"/>
            <a:ext cx="5029201" cy="352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798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3004476-E360-4E1D-BB2C-A44721C7B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71" r="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195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7EEC036-5B03-447C-B3E8-DC902B3BC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33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707503-1D12-4479-B3EC-675BE71DF4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02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D5EACA-1685-4AC7-8CEE-377A80EDD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51" r="36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74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8CAA0D-48C0-4405-84A6-43EFE7B916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99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306F76-159B-4128-8171-1704F4AE2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71" r="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712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1F1D7-9393-4E41-9F1E-3ADAB29A1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942681"/>
            <a:ext cx="10515600" cy="1325563"/>
          </a:xfrm>
        </p:spPr>
        <p:txBody>
          <a:bodyPr/>
          <a:lstStyle/>
          <a:p>
            <a:pPr algn="ctr"/>
            <a:r>
              <a:rPr lang="en-US" sz="4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FAMILIAR ?? EVERYTHING THROW BY HTTP</a:t>
            </a:r>
            <a:endParaRPr lang="en-US" dirty="0"/>
          </a:p>
        </p:txBody>
      </p:sp>
      <p:pic>
        <p:nvPicPr>
          <p:cNvPr id="3074" name="Picture 2" descr="How it Works">
            <a:extLst>
              <a:ext uri="{FF2B5EF4-FFF2-40B4-BE49-F238E27FC236}">
                <a16:creationId xmlns:a16="http://schemas.microsoft.com/office/drawing/2014/main" id="{2896BFBA-1E1A-44CE-AC54-D12ABF1AE6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225" y="1204179"/>
            <a:ext cx="50863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755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ow Motion Gun GIFs - Get the best GIF on GIPHY">
            <a:extLst>
              <a:ext uri="{FF2B5EF4-FFF2-40B4-BE49-F238E27FC236}">
                <a16:creationId xmlns:a16="http://schemas.microsoft.com/office/drawing/2014/main" id="{75572233-623C-4D8B-B7A4-5835FD814E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512093"/>
            <a:ext cx="10905066" cy="383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587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arrying a gun GIFs - Get the best gif on GIFER">
            <a:extLst>
              <a:ext uri="{FF2B5EF4-FFF2-40B4-BE49-F238E27FC236}">
                <a16:creationId xmlns:a16="http://schemas.microsoft.com/office/drawing/2014/main" id="{A3BB0A1C-7F53-4F3F-B7E6-C1EE1F9FA2B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942" y="643467"/>
            <a:ext cx="9904115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304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BEBC88-A112-4A99-9B7D-CFAD5765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837432" cy="5431536"/>
          </a:xfrm>
        </p:spPr>
        <p:txBody>
          <a:bodyPr>
            <a:noAutofit/>
          </a:bodyPr>
          <a:lstStyle/>
          <a:p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  <a:cs typeface="Aharoni" panose="020B0604020202020204" pitchFamily="2" charset="-79"/>
              </a:rPr>
              <a:t>CLEANING UP </a:t>
            </a:r>
            <a:b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  <a:cs typeface="Aharoni" panose="020B0604020202020204" pitchFamily="2" charset="-79"/>
              </a:rPr>
            </a:br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  <a:cs typeface="Aharoni" panose="020B0604020202020204" pitchFamily="2" charset="-79"/>
              </a:rPr>
              <a:t>YOUR JAVASCRIPT </a:t>
            </a:r>
            <a:b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  <a:cs typeface="Aharoni" panose="020B0604020202020204" pitchFamily="2" charset="-79"/>
              </a:rPr>
            </a:br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  <a:cs typeface="Aharoni" panose="020B0604020202020204" pitchFamily="2" charset="-79"/>
              </a:rPr>
              <a:t>6 MONTHS IN</a:t>
            </a:r>
            <a:b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  <a:cs typeface="Aharoni" panose="020B0604020202020204" pitchFamily="2" charset="-79"/>
              </a:rPr>
            </a:br>
            <a:endParaRPr lang="en-US" b="1" dirty="0">
              <a:latin typeface="Segoe UI Black" panose="020B0A02040204020203" pitchFamily="34" charset="0"/>
              <a:ea typeface="Segoe UI Black" panose="020B0A02040204020203" pitchFamily="34" charset="0"/>
              <a:cs typeface="Aharoni" panose="020B0604020202020204" pitchFamily="2" charset="-79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DF7B3-3EB7-471B-AEF5-00678411B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9928" y="552091"/>
            <a:ext cx="5830825" cy="5431536"/>
          </a:xfrm>
        </p:spPr>
        <p:txBody>
          <a:bodyPr anchor="ctr">
            <a:normAutofit/>
          </a:bodyPr>
          <a:lstStyle/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06D4B6-7C1C-454B-969C-74DA67ECE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287" y="484454"/>
            <a:ext cx="4208106" cy="5495722"/>
          </a:xfrm>
          <a:prstGeom prst="rect">
            <a:avLst/>
          </a:prstGeom>
        </p:spPr>
      </p:pic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10647DE3-7477-4D67-A44D-A6B49B35A9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506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20"/>
    </mc:Choice>
    <mc:Fallback>
      <p:transition spd="slow" advTm="10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B0DDE9E-69CB-43C5-BD1B-1965703C7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20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815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198F27-21E7-4523-BB36-627EF7749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532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19D8F-6E22-489E-9D28-380A9768C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E26F8-AE07-4EF7-A23B-8C82CA576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74AEE7-64BD-4E4A-BF46-9C50D6843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41" y="399787"/>
            <a:ext cx="10813717" cy="605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32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45DA3AB0-4D31-4829-81F9-4194B1DF0F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88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57FA1-7574-4E82-8938-E022C4915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CE01A-EFFF-473B-A5AE-0AC454A7D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516C57-F868-4164-9125-418CAB08F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10" y="403598"/>
            <a:ext cx="10836579" cy="60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891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50D49A-4A4C-4BF5-829C-394CFF6D6C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3" r="819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026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CA8C8-1370-441B-85A4-87AB47728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C7C19-C0DD-4A8A-BF99-5A6C7B614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1E3A32-CCB5-443B-B083-80959E5EF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79" y="388356"/>
            <a:ext cx="10859441" cy="608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99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ECD81-DBD2-409E-B016-EC7ADF5AF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E4DA1-EDC1-414B-B341-40257A3FE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1DDB80-B27A-4824-8EDB-1169F8224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397359" cy="692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967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B02BF-437F-4F58-A235-E181A24FA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93A26021-D276-4877-9607-137AE5CB7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76199" y="13452"/>
            <a:ext cx="12268200" cy="684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6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1E092-9B6E-4A36-962A-668845CDF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2E59D-ED57-4BDC-AF9A-FF2F5F7ED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A482E2-CA94-41F0-A61A-889B669F2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83" y="407408"/>
            <a:ext cx="10783234" cy="604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39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1F615-44E7-4F39-BFAC-F277E290D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IF JS DOESN’T BRING USERS JOY, THANK IT AND THROW IT AWAY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39555C12-EB8D-4516-95DA-B7D8C54C49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44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9"/>
    </mc:Choice>
    <mc:Fallback>
      <p:transition spd="slow" advTm="1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73F4C-D4E4-4E76-91EF-A980A7DC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1A0EBA-6B93-4485-A682-4AD80FFBF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0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260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AB535-8805-4981-B0DE-3E2C2DEB3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D65C97-6419-4195-8F45-49FB676C1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43419"/>
          </a:xfrm>
        </p:spPr>
      </p:pic>
    </p:spTree>
    <p:extLst>
      <p:ext uri="{BB962C8B-B14F-4D97-AF65-F5344CB8AC3E}">
        <p14:creationId xmlns:p14="http://schemas.microsoft.com/office/powerpoint/2010/main" val="3370136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AC0C4-931C-4195-B47D-45B1C8534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0E87A-A2F7-4082-A8DB-EC4B976EA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A6A5DD-C10A-47AB-97BF-864F3F147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52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010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13C104-148E-4E0D-AAE4-59441CC69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06" r="60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630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8519D-A203-4E79-8B92-2442FEBA2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84197-2D98-414B-952E-3618FBA76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1057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55706-E9F5-45A6-BDF4-7A2F69573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2D64A6-36C0-4F5E-A7A5-E6482BB50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08631"/>
          </a:xfrm>
        </p:spPr>
      </p:pic>
    </p:spTree>
    <p:extLst>
      <p:ext uri="{BB962C8B-B14F-4D97-AF65-F5344CB8AC3E}">
        <p14:creationId xmlns:p14="http://schemas.microsoft.com/office/powerpoint/2010/main" val="19533146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C9A7FF-A540-4C3B-9890-993F64CE20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6813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6EED0-9B47-4213-8A7B-B8A2DA6D4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881A09-4D15-4503-91AD-F4E133E9BB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2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499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AC493-2395-4D88-BF3F-7F92BC08F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649A3-FB6E-4EDB-A7CC-21763310D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407AE8-D1B3-4BFE-BE68-5A6ED7CFA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3185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258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5D75B-7C19-4348-A049-9E6C436B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47000A-DD1A-4E20-9B6B-410C2CDD8D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3389" y="215485"/>
            <a:ext cx="11262840" cy="6277389"/>
          </a:xfrm>
        </p:spPr>
      </p:pic>
    </p:spTree>
    <p:extLst>
      <p:ext uri="{BB962C8B-B14F-4D97-AF65-F5344CB8AC3E}">
        <p14:creationId xmlns:p14="http://schemas.microsoft.com/office/powerpoint/2010/main" val="300413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3DA797-47B0-4965-B6E5-D396995500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11" name="Video 10">
            <a:hlinkClick r:id="" action="ppaction://media"/>
            <a:extLst>
              <a:ext uri="{FF2B5EF4-FFF2-40B4-BE49-F238E27FC236}">
                <a16:creationId xmlns:a16="http://schemas.microsoft.com/office/drawing/2014/main" id="{D5D69F4F-42A0-4381-8050-0E708C0CD5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9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4"/>
    </mc:Choice>
    <mc:Fallback>
      <p:transition spd="slow" advTm="14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8A802-E909-4EFF-B686-9F837FB0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F8A47F-8AB6-4A66-8F2A-723FE38FC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9189" y="273049"/>
            <a:ext cx="11112439" cy="6219825"/>
          </a:xfrm>
        </p:spPr>
      </p:pic>
    </p:spTree>
    <p:extLst>
      <p:ext uri="{BB962C8B-B14F-4D97-AF65-F5344CB8AC3E}">
        <p14:creationId xmlns:p14="http://schemas.microsoft.com/office/powerpoint/2010/main" val="41220626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32DCA-E794-4C43-9F10-F493B7B61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D4416-5EFA-46EA-9028-7504516A5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9903FA-BA78-4B14-A6B4-372B6EB2D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72" y="395977"/>
            <a:ext cx="10790855" cy="606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574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65239-3999-41B0-8283-49C476A89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908A2B-759C-4DD9-B3A8-00FF1B05DC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5167" y="365124"/>
            <a:ext cx="11028633" cy="6101617"/>
          </a:xfrm>
        </p:spPr>
      </p:pic>
    </p:spTree>
    <p:extLst>
      <p:ext uri="{BB962C8B-B14F-4D97-AF65-F5344CB8AC3E}">
        <p14:creationId xmlns:p14="http://schemas.microsoft.com/office/powerpoint/2010/main" val="40941188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86F0A-E079-494E-AE52-625AA2162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626D4-66C8-4911-8D6F-F8A8DEE44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A893B-4ADD-4FF3-A516-6F1DC5704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34" y="418839"/>
            <a:ext cx="10745131" cy="602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7230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0811C-21C2-48DD-A5DB-984C08548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E087B5-DA2D-4B82-BACA-B7BEED3131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1526" y="130174"/>
            <a:ext cx="10995951" cy="6137275"/>
          </a:xfrm>
        </p:spPr>
      </p:pic>
    </p:spTree>
    <p:extLst>
      <p:ext uri="{BB962C8B-B14F-4D97-AF65-F5344CB8AC3E}">
        <p14:creationId xmlns:p14="http://schemas.microsoft.com/office/powerpoint/2010/main" val="9202244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EFA5-107E-4DFD-B8CE-F111F86F8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183874-DD5D-4AC6-9F74-91E3CC84A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273668" y="0"/>
            <a:ext cx="12465668" cy="698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5671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38B802-9D01-4C19-B323-A31A8C3844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132" r="62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4389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6541-CA19-4EF9-AF65-2DEDB49E8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0A00C-60DE-4655-8497-6C634CBF2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1A4115-B4D4-4A92-997A-1B4950A10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21" y="399787"/>
            <a:ext cx="10828958" cy="605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7949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8C7B3-AE66-4E1C-AA48-8F58B3520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D6C04-5566-4890-AF4E-B54A10B37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4C3031-1ECE-4E5B-B400-A6B478EE0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62" y="434450"/>
            <a:ext cx="10821338" cy="605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7657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6484F-6452-43D8-BAE1-08BD71376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E3F17-3653-4F71-952C-A187915EF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35F52A-9177-4D7B-AF1E-C3EAEAF4B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2028" y="0"/>
            <a:ext cx="12374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91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0508DF5-B03D-46C1-9C6E-F2D3A15AF9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11" name="Video 10">
            <a:hlinkClick r:id="" action="ppaction://media"/>
            <a:extLst>
              <a:ext uri="{FF2B5EF4-FFF2-40B4-BE49-F238E27FC236}">
                <a16:creationId xmlns:a16="http://schemas.microsoft.com/office/drawing/2014/main" id="{17647F0A-42AD-4F81-9FC6-384AB43FDD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494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2"/>
    </mc:Choice>
    <mc:Fallback>
      <p:transition spd="slow" advTm="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AFEF2-4A8C-4A56-A5CF-A477CDFC3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2F6F9-834C-4EE1-8702-C6DDE891F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9BE508-004F-410B-9A31-299331A85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432836" cy="696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0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391D6-A952-4491-B6F3-B7B8D66F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31F0F-40D5-4452-AE62-E1B9830F7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935091-3F7A-490C-9EBA-DDE26A6B7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258675" cy="684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161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8ACDE-3F68-48AE-BE37-325864795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A7EA8-53EE-45E2-98A6-DDDECBA5E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BA298F-D073-4C94-BB5F-028D40974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372975" cy="692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8185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F1299-C948-48FA-90E3-4F3B38AC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127F8-8509-434F-A65C-65EDDD735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5160E-D422-4F9B-82D2-740973E78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926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522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E6C5E-BBC5-4343-9A8E-1E44D9877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Lazy load on visibility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AACBF-2FC0-4095-9428-E252048A3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4023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06A37-B945-40AC-B88B-12B1D8253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Progressive rehyradion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05518-0B89-4FCC-8FA2-A30B3CFA8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792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D542-682E-4362-B9F0-F6D71FC0C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Rehydrate on interaction or component visibilty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355DA-681B-4066-ACD2-1381A552F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452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81E64-3F97-43C3-BD92-2444F6638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D5D3F0-A93E-4365-AA58-5C157AFA8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52400"/>
            <a:ext cx="12034156" cy="6705600"/>
          </a:xfrm>
        </p:spPr>
      </p:pic>
    </p:spTree>
    <p:extLst>
      <p:ext uri="{BB962C8B-B14F-4D97-AF65-F5344CB8AC3E}">
        <p14:creationId xmlns:p14="http://schemas.microsoft.com/office/powerpoint/2010/main" val="8960800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27323A-F191-4811-9213-CF880D765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942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1B8E62-C5F8-4A78-911B-E61C16E95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094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3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D636FF2-4288-42E1-BDB6-1F022EA4B7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r="17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11" name="Video 10">
            <a:hlinkClick r:id="" action="ppaction://media"/>
            <a:extLst>
              <a:ext uri="{FF2B5EF4-FFF2-40B4-BE49-F238E27FC236}">
                <a16:creationId xmlns:a16="http://schemas.microsoft.com/office/drawing/2014/main" id="{5ED84D72-2DD0-44C0-A831-3237A554F3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690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71"/>
    </mc:Choice>
    <mc:Fallback>
      <p:transition spd="slow" advTm="24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CCB56C-8EEA-4146-ADBF-5E1FAE89F7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7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054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2175E-8BB2-4E6C-86B2-4E204266F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11F11-0A97-4CEC-ADC8-844142B03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DFFCAE-DFB6-4F5F-9068-F83023241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41" y="388356"/>
            <a:ext cx="10813717" cy="608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955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D583B-997F-49D6-9235-2425477A0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7CE22-9FC3-4BF9-9FB6-7A3D3589E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5F221C-0844-48F3-ACF9-509097D36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952" y="66675"/>
            <a:ext cx="12274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8627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AD664-55AE-4650-8A4A-F752D3AF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42F48-62FF-49F1-A9EA-857BC2C81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1E71A4-602D-4664-B3EE-9B976B914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255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994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8527-FA9F-40D2-9E8A-301951DA5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E5317-FA2F-4837-8AB6-3005B8798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D1B60A-F7EE-4750-B962-B8C497421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48" y="395977"/>
            <a:ext cx="10882303" cy="606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787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EFE30-E9F6-4E37-AB38-1741ED6E0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03BA4-8DE7-475B-ABE2-9E4F561F0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992E9E-F602-4553-AAF7-3FBA74351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3218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1141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A7370-5D6D-47D1-8DD6-A3BBE2BB4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B2A99-0DFD-4AA3-9177-4543A9C9D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6D46CB-91C3-4C5D-87FB-B4FF2E729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69" y="426460"/>
            <a:ext cx="10867062" cy="600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8335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2BDF5-6F93-49EA-AA51-D801E006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6F76C-41B9-4828-9A6C-D342EC57E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C8E683-D65B-42E0-BB9E-9B98F6BFE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3305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4634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1D2F2-15CA-4B65-AA47-9D35C6379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F8F70-4A33-46EA-88C5-B8FF8D495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7A2114-C482-4C0C-84F2-F77F24630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102" y="0"/>
            <a:ext cx="123340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7058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6F2AD-6B46-4E8B-8CD1-95A685EC0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941E8-42A0-4FC9-B2F7-60E0FFD91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942956-6EC6-43D6-90E2-2F518C8D5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62" y="411218"/>
            <a:ext cx="10798476" cy="6035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7B9C87-49D7-43C1-997E-DDC43306A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249" y="-22218"/>
            <a:ext cx="12342642" cy="688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97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F3D57D-F780-47F5-9935-0DAB1B174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95E2CD03-38AC-4D90-8F1A-B5845CDF91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82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"/>
    </mc:Choice>
    <mc:Fallback>
      <p:transition spd="slow" advTm="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0D09A-DB7B-4858-971D-3E4BC71F9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B6982-17AA-4907-902E-A249B405B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3D090A-6050-424D-AB78-0414DF7CB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370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06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CE72F-6BB4-4906-83FB-D9D55C07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CD115-A041-4B91-8E36-0BD4EBF76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BD5651-CBD5-4747-BDAF-0F82404EE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52" y="365125"/>
            <a:ext cx="10806096" cy="599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7125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3558DD-7DE1-4515-B7D1-EA7AE60110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395" y="643466"/>
            <a:ext cx="1041321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3813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8A5F10-4D5D-49F8-B620-203DD953C9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7022" y="643466"/>
            <a:ext cx="1003795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6727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drawing of a child&#10;&#10;Description automatically generated with medium confidence">
            <a:extLst>
              <a:ext uri="{FF2B5EF4-FFF2-40B4-BE49-F238E27FC236}">
                <a16:creationId xmlns:a16="http://schemas.microsoft.com/office/drawing/2014/main" id="{CD89D72E-F0A8-4D39-9ADF-818224291A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4566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F916F4-67DC-4490-A0D4-019B714CD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75471"/>
            <a:ext cx="10905066" cy="550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758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6F9564-286D-4359-9AA6-FA0CEA37E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71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"/>
    </mc:Choice>
    <mc:Fallback>
      <p:transition spd="slow" advTm="6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3BF5B3-2C9E-4B55-A28C-6671614E36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r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7918EA98-619D-4245-ABF4-32DAFD7C7A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13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88"/>
    </mc:Choice>
    <mc:Fallback>
      <p:transition spd="slow" advTm="3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7317</Words>
  <Application>Microsoft Office PowerPoint</Application>
  <PresentationFormat>Widescreen</PresentationFormat>
  <Paragraphs>1839</Paragraphs>
  <Slides>75</Slides>
  <Notes>63</Notes>
  <HiddenSlides>0</HiddenSlides>
  <MMClips>8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3" baseType="lpstr">
      <vt:lpstr>Microsoft JhengHei Light</vt:lpstr>
      <vt:lpstr>Arial</vt:lpstr>
      <vt:lpstr>Calibri</vt:lpstr>
      <vt:lpstr>Calibri Light</vt:lpstr>
      <vt:lpstr>Segoe UI Black</vt:lpstr>
      <vt:lpstr>Times New Roman</vt:lpstr>
      <vt:lpstr>Verdana</vt:lpstr>
      <vt:lpstr>Office Theme</vt:lpstr>
      <vt:lpstr>Web performance the red list </vt:lpstr>
      <vt:lpstr>CLEANING UP  YOUR JAVASCRIPT  6 MONTHS IN </vt:lpstr>
      <vt:lpstr>IF JS DOESN’T BRING USERS JOY, THANK IT AND THROW IT AWAY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GLOBAL 4G  AVILABILITY VS SPEED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FAMILIAR ?? EVERYTHING THROW BY HTTP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Lazy load on visibility</vt:lpstr>
      <vt:lpstr>Progressive rehyradion</vt:lpstr>
      <vt:lpstr>Rehydrate on interaction or component visibilty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Khánh Trần</dc:creator>
  <cp:lastModifiedBy>Khánh Trần</cp:lastModifiedBy>
  <cp:revision>2</cp:revision>
  <dcterms:created xsi:type="dcterms:W3CDTF">2022-04-19T01:31:51Z</dcterms:created>
  <dcterms:modified xsi:type="dcterms:W3CDTF">2022-04-19T09:05:44Z</dcterms:modified>
</cp:coreProperties>
</file>